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40" r:id="rId2"/>
    <p:sldId id="582" r:id="rId3"/>
  </p:sldIdLst>
  <p:sldSz cx="6858000" cy="9906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120">
          <p15:clr>
            <a:srgbClr val="A4A3A4"/>
          </p15:clr>
        </p15:guide>
        <p15:guide id="4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28C2"/>
    <a:srgbClr val="005F9F"/>
    <a:srgbClr val="FFFFFF"/>
    <a:srgbClr val="26549E"/>
    <a:srgbClr val="FF6600"/>
    <a:srgbClr val="2CABE2"/>
    <a:srgbClr val="DBEEF4"/>
    <a:srgbClr val="E80A2D"/>
    <a:srgbClr val="005440"/>
    <a:srgbClr val="0098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434" autoAdjust="0"/>
  </p:normalViewPr>
  <p:slideViewPr>
    <p:cSldViewPr snapToGrid="0" snapToObjects="1">
      <p:cViewPr varScale="1">
        <p:scale>
          <a:sx n="79" d="100"/>
          <a:sy n="79" d="100"/>
        </p:scale>
        <p:origin x="3024" y="102"/>
      </p:cViewPr>
      <p:guideLst>
        <p:guide orient="horz" pos="2160"/>
        <p:guide pos="2880"/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0" d="100"/>
          <a:sy n="50" d="100"/>
        </p:scale>
        <p:origin x="204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D0AD6-3A6C-4C08-8950-DF2724574C77}" type="datetimeFigureOut">
              <a:rPr lang="pt-PT" smtClean="0"/>
              <a:t>03/09/2020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B7E074-BE9B-4563-AF7C-3B6476E9221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0169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0474" cy="497047"/>
          </a:xfrm>
          <a:prstGeom prst="rect">
            <a:avLst/>
          </a:prstGeom>
        </p:spPr>
        <p:txBody>
          <a:bodyPr vert="horz" lIns="95692" tIns="47846" rIns="95692" bIns="47846" rtlCol="0"/>
          <a:lstStyle>
            <a:lvl1pPr algn="l">
              <a:defRPr sz="13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9" y="1"/>
            <a:ext cx="2950474" cy="497047"/>
          </a:xfrm>
          <a:prstGeom prst="rect">
            <a:avLst/>
          </a:prstGeom>
        </p:spPr>
        <p:txBody>
          <a:bodyPr vert="horz" lIns="95692" tIns="47846" rIns="95692" bIns="47846" rtlCol="0"/>
          <a:lstStyle>
            <a:lvl1pPr algn="r">
              <a:defRPr sz="1300"/>
            </a:lvl1pPr>
          </a:lstStyle>
          <a:p>
            <a:fld id="{9035A72E-7A6C-45C7-B443-660A54E2CAEF}" type="datetimeFigureOut">
              <a:rPr lang="pt-PT" smtClean="0"/>
              <a:pPr/>
              <a:t>03/09/2020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96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92" tIns="47846" rIns="95692" bIns="47846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5692" tIns="47846" rIns="95692" bIns="478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42155"/>
            <a:ext cx="2950474" cy="497047"/>
          </a:xfrm>
          <a:prstGeom prst="rect">
            <a:avLst/>
          </a:prstGeom>
        </p:spPr>
        <p:txBody>
          <a:bodyPr vert="horz" lIns="95692" tIns="47846" rIns="95692" bIns="47846" rtlCol="0" anchor="b"/>
          <a:lstStyle>
            <a:lvl1pPr algn="l">
              <a:defRPr sz="13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9" y="9442155"/>
            <a:ext cx="2950474" cy="497047"/>
          </a:xfrm>
          <a:prstGeom prst="rect">
            <a:avLst/>
          </a:prstGeom>
        </p:spPr>
        <p:txBody>
          <a:bodyPr vert="horz" lIns="95692" tIns="47846" rIns="95692" bIns="47846" rtlCol="0" anchor="b"/>
          <a:lstStyle>
            <a:lvl1pPr algn="r">
              <a:defRPr sz="1300"/>
            </a:lvl1pPr>
          </a:lstStyle>
          <a:p>
            <a:fld id="{76248C99-0568-401D-8B19-5C433B722A58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6030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3250" y="7881232"/>
            <a:ext cx="1600200" cy="527403"/>
          </a:xfrm>
        </p:spPr>
        <p:txBody>
          <a:bodyPr/>
          <a:lstStyle/>
          <a:p>
            <a:fld id="{AF50C070-09DC-0D41-A35E-3B8803BD2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35920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C070-09DC-0D41-A35E-3B8803BD2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149133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C070-09DC-0D41-A35E-3B8803BD2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1584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14900" y="9334529"/>
            <a:ext cx="1600200" cy="527403"/>
          </a:xfrm>
        </p:spPr>
        <p:txBody>
          <a:bodyPr/>
          <a:lstStyle/>
          <a:p>
            <a:fld id="{AF50C070-09DC-0D41-A35E-3B8803BD2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009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C070-09DC-0D41-A35E-3B8803BD2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910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C070-09DC-0D41-A35E-3B8803BD2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47869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C070-09DC-0D41-A35E-3B8803BD2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02537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C070-09DC-0D41-A35E-3B8803BD2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24530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C070-09DC-0D41-A35E-3B8803BD2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800828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C070-09DC-0D41-A35E-3B8803BD2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240100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C070-09DC-0D41-A35E-3B8803BD2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23848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0C070-09DC-0D41-A35E-3B8803BD2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9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4979" y="1368095"/>
            <a:ext cx="6428042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400" b="1" i="1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Sessões</a:t>
            </a:r>
          </a:p>
          <a:p>
            <a:r>
              <a:rPr lang="pt-PT" sz="1400" dirty="0">
                <a:latin typeface="Montserrat" panose="00000500000000000000" pitchFamily="2" charset="0"/>
              </a:rPr>
              <a:t>6ª feira: 9h30 - 17h30</a:t>
            </a:r>
          </a:p>
          <a:p>
            <a:r>
              <a:rPr lang="pt-PT" sz="1400" dirty="0">
                <a:latin typeface="Montserrat" panose="00000500000000000000" pitchFamily="2" charset="0"/>
              </a:rPr>
              <a:t>Sábado: 9h30 - 13h</a:t>
            </a:r>
          </a:p>
          <a:p>
            <a:endParaRPr lang="pt-PT" sz="1500" b="1" dirty="0"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PT" sz="1500" b="1" dirty="0"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PT" sz="1500" b="1" i="1" dirty="0"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PT" sz="1400" b="1" i="1" dirty="0">
                <a:latin typeface="Montserrat" panose="00000500000000000000" pitchFamily="2" charset="0"/>
                <a:cs typeface="Times New Roman" panose="02020603050405020304" pitchFamily="18" charset="0"/>
              </a:rPr>
              <a:t>Investimento</a:t>
            </a:r>
            <a:r>
              <a:rPr lang="pt-PT" sz="1400" dirty="0">
                <a:latin typeface="Montserrat" panose="00000500000000000000" pitchFamily="2" charset="0"/>
              </a:rPr>
              <a:t>	</a:t>
            </a:r>
          </a:p>
          <a:p>
            <a:r>
              <a:rPr lang="pt-PT" sz="1400" dirty="0">
                <a:latin typeface="Montserrat" panose="00000500000000000000" pitchFamily="2" charset="0"/>
              </a:rPr>
              <a:t>	1.975 € + IVA *</a:t>
            </a:r>
          </a:p>
          <a:p>
            <a:r>
              <a:rPr lang="pt-PT" sz="11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*Para Associados ACAP</a:t>
            </a:r>
          </a:p>
          <a:p>
            <a:r>
              <a:rPr lang="pt-PT" sz="11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(Não Associados ACAP terão um acréscimo de 15%)</a:t>
            </a:r>
          </a:p>
          <a:p>
            <a:endParaRPr lang="pt-PT" sz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PT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82094" y="1392486"/>
            <a:ext cx="2471625" cy="160043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1400" b="1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Datas </a:t>
            </a:r>
          </a:p>
          <a:p>
            <a:pPr marL="174625" indent="-174625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Janeiro: 15 e 16</a:t>
            </a:r>
          </a:p>
          <a:p>
            <a:pPr marL="174625" indent="-174625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Fevereiro: 5 e 6</a:t>
            </a:r>
          </a:p>
          <a:p>
            <a:pPr marL="174625" indent="-174625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Março: 5, 26 e 27 </a:t>
            </a:r>
          </a:p>
          <a:p>
            <a:pPr marL="174625" indent="-174625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Abril: 16 e 17</a:t>
            </a:r>
          </a:p>
          <a:p>
            <a:pPr marL="174625" indent="-174625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Maio: 7, 28 e 29</a:t>
            </a:r>
          </a:p>
          <a:p>
            <a:pPr marL="174625" indent="-174625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Junho: 18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5676" y="185443"/>
            <a:ext cx="6428043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000" dirty="0">
                <a:solidFill>
                  <a:srgbClr val="0D28C2"/>
                </a:solidFill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 Avançado de Gestão para </a:t>
            </a:r>
          </a:p>
          <a:p>
            <a:r>
              <a:rPr lang="pt-PT" sz="2000" dirty="0">
                <a:solidFill>
                  <a:srgbClr val="0D28C2"/>
                </a:solidFill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Profissionais do Pós-Venda Automóvel</a:t>
            </a:r>
          </a:p>
          <a:p>
            <a:endParaRPr lang="pt-PT" sz="700" b="1" dirty="0">
              <a:solidFill>
                <a:srgbClr val="FF6600"/>
              </a:solidFill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PT" sz="1200" b="1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 15 de janeiro de 2021 a 18 de junho de 2021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44337" y="3801972"/>
            <a:ext cx="6428044" cy="0"/>
          </a:xfrm>
          <a:prstGeom prst="line">
            <a:avLst/>
          </a:prstGeom>
          <a:ln>
            <a:solidFill>
              <a:srgbClr val="0D28C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0" y="3927221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>
                <a:solidFill>
                  <a:schemeClr val="tx1">
                    <a:lumMod val="50000"/>
                    <a:lumOff val="50000"/>
                  </a:schemeClr>
                </a:solidFill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Ficha de Inscrição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44337" y="4283471"/>
            <a:ext cx="6428044" cy="2477601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pt-PT" sz="1500" b="1" i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Dados do Participante</a:t>
            </a:r>
          </a:p>
          <a:p>
            <a:pPr>
              <a:spcBef>
                <a:spcPts val="600"/>
              </a:spcBef>
            </a:pP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Nome Completo: 					        </a:t>
            </a:r>
          </a:p>
          <a:p>
            <a:pPr>
              <a:spcBef>
                <a:spcPts val="600"/>
              </a:spcBef>
            </a:pP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Data Nascimento:</a:t>
            </a:r>
            <a:r>
              <a:rPr lang="pt-PT" sz="15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CV:</a:t>
            </a:r>
            <a:r>
              <a:rPr lang="pt-PT" sz="15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 	</a:t>
            </a: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Fotografia:    </a:t>
            </a:r>
            <a:endParaRPr lang="pt-PT" sz="1500" dirty="0"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pt-PT" sz="1500" dirty="0">
                <a:latin typeface="Montserrat" panose="00000500000000000000" pitchFamily="2" charset="0"/>
                <a:cs typeface="Times New Roman" panose="02020603050405020304" pitchFamily="18" charset="0"/>
              </a:rPr>
              <a:t>Empresa:					Função:</a:t>
            </a:r>
          </a:p>
          <a:p>
            <a:pPr>
              <a:spcBef>
                <a:spcPts val="600"/>
              </a:spcBef>
            </a:pPr>
            <a:r>
              <a:rPr lang="pt-PT" sz="1500" dirty="0">
                <a:latin typeface="Montserrat" panose="00000500000000000000" pitchFamily="2" charset="0"/>
                <a:cs typeface="Times New Roman" panose="02020603050405020304" pitchFamily="18" charset="0"/>
              </a:rPr>
              <a:t>Anos de Experiência no Sector do Pós-Venda Automóvel:</a:t>
            </a:r>
            <a:endParaRPr lang="pt-PT" sz="1500" dirty="0">
              <a:latin typeface="Montserrat" panose="00000500000000000000" pitchFamily="2" charset="0"/>
            </a:endParaRPr>
          </a:p>
          <a:p>
            <a:pPr>
              <a:spcBef>
                <a:spcPts val="600"/>
              </a:spcBef>
            </a:pPr>
            <a:r>
              <a:rPr lang="pt-PT" sz="15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Morada: 									</a:t>
            </a:r>
            <a:r>
              <a:rPr lang="pt-PT" sz="1500" dirty="0" err="1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C.Postal</a:t>
            </a:r>
            <a:r>
              <a:rPr lang="pt-PT" sz="15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                                                                  </a:t>
            </a:r>
          </a:p>
          <a:p>
            <a:pPr>
              <a:spcBef>
                <a:spcPts val="600"/>
              </a:spcBef>
            </a:pPr>
            <a:r>
              <a:rPr lang="pt-PT" sz="15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Telefone: 					 E-mail:</a:t>
            </a:r>
          </a:p>
          <a:p>
            <a:pPr>
              <a:spcBef>
                <a:spcPts val="600"/>
              </a:spcBef>
            </a:pPr>
            <a:r>
              <a:rPr lang="pt-PT" sz="15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Número Cartão do Cidadão:				Validade: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222" y="9259033"/>
            <a:ext cx="1174047" cy="44609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5676" y="6891699"/>
            <a:ext cx="6428043" cy="2062103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pt-PT" sz="1400" b="1" i="1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Dados da Entidade a Facturar</a:t>
            </a:r>
          </a:p>
          <a:p>
            <a:pPr>
              <a:spcBef>
                <a:spcPts val="600"/>
              </a:spcBef>
            </a:pP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Nome Completo (ou Designação Social): </a:t>
            </a:r>
          </a:p>
          <a:p>
            <a:pPr>
              <a:spcBef>
                <a:spcPts val="600"/>
              </a:spcBef>
            </a:pP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NIF: </a:t>
            </a:r>
          </a:p>
          <a:p>
            <a:pPr>
              <a:spcBef>
                <a:spcPts val="600"/>
              </a:spcBef>
            </a:pP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Morada:									</a:t>
            </a:r>
          </a:p>
          <a:p>
            <a:pPr>
              <a:spcBef>
                <a:spcPts val="600"/>
              </a:spcBef>
            </a:pPr>
            <a:r>
              <a:rPr lang="pt-PT" sz="1400" dirty="0" err="1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C.Postal</a:t>
            </a: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Pessoa de Contacto: 				</a:t>
            </a:r>
          </a:p>
          <a:p>
            <a:pPr>
              <a:spcBef>
                <a:spcPts val="600"/>
              </a:spcBef>
            </a:pPr>
            <a:r>
              <a:rPr lang="pt-PT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Telefone:					 E-mail:</a:t>
            </a:r>
            <a:endParaRPr lang="pt-PT" sz="1600" b="1" dirty="0"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38110" y="4936828"/>
            <a:ext cx="321906" cy="232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ctangle 11"/>
          <p:cNvSpPr/>
          <p:nvPr/>
        </p:nvSpPr>
        <p:spPr>
          <a:xfrm>
            <a:off x="4386374" y="4947092"/>
            <a:ext cx="321906" cy="232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8" name="Imagem 7" descr="Uma imagem com portátil&#10;&#10;Descrição gerada automaticamente">
            <a:extLst>
              <a:ext uri="{FF2B5EF4-FFF2-40B4-BE49-F238E27FC236}">
                <a16:creationId xmlns:a16="http://schemas.microsoft.com/office/drawing/2014/main" id="{B0E095D5-7F51-404A-AA49-CEDEE67A6F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603" y="8953802"/>
            <a:ext cx="1840614" cy="1101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059048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 bwMode="gray">
          <a:xfrm>
            <a:off x="442451" y="3184348"/>
            <a:ext cx="5995220" cy="2882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endParaRPr lang="pt-PT" sz="29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pt-PT" sz="1600" b="1" dirty="0">
                <a:latin typeface="Century Gothic" panose="020B0502020202020204" pitchFamily="34" charset="0"/>
              </a:rPr>
              <a:t>ISCTE Executive Education</a:t>
            </a:r>
          </a:p>
          <a:p>
            <a:endParaRPr lang="pt-PT" sz="1600" dirty="0">
              <a:latin typeface="Century Gothic" panose="020B0502020202020204" pitchFamily="34" charset="0"/>
            </a:endParaRPr>
          </a:p>
          <a:p>
            <a:r>
              <a:rPr lang="pt-PT" sz="1600" dirty="0">
                <a:latin typeface="Century Gothic" panose="020B0502020202020204" pitchFamily="34" charset="0"/>
              </a:rPr>
              <a:t>Av. Prof. Aníbal Bettencourt</a:t>
            </a:r>
          </a:p>
          <a:p>
            <a:r>
              <a:rPr lang="pt-PT" sz="1600" dirty="0">
                <a:latin typeface="Century Gothic" panose="020B0502020202020204" pitchFamily="34" charset="0"/>
              </a:rPr>
              <a:t>1600-189 Lisboa</a:t>
            </a:r>
          </a:p>
          <a:p>
            <a:r>
              <a:rPr lang="pt-PT" sz="1600" dirty="0">
                <a:latin typeface="Century Gothic" panose="020B0502020202020204" pitchFamily="34" charset="0"/>
              </a:rPr>
              <a:t>T. +351 211 925 640</a:t>
            </a:r>
            <a:br>
              <a:rPr lang="pt-PT" sz="1600" dirty="0">
                <a:latin typeface="Century Gothic" panose="020B0502020202020204" pitchFamily="34" charset="0"/>
              </a:rPr>
            </a:br>
            <a:r>
              <a:rPr lang="pt-PT" sz="1600" dirty="0">
                <a:latin typeface="Century Gothic" panose="020B0502020202020204" pitchFamily="34" charset="0"/>
              </a:rPr>
              <a:t>TM. +351 962 927 873</a:t>
            </a:r>
          </a:p>
          <a:p>
            <a:endParaRPr lang="pt-PT" sz="1600" b="1" dirty="0">
              <a:latin typeface="Century Gothic" panose="020B0502020202020204" pitchFamily="34" charset="0"/>
            </a:endParaRPr>
          </a:p>
          <a:p>
            <a:r>
              <a:rPr lang="pt-PT" sz="1600" b="1" dirty="0">
                <a:latin typeface="Century Gothic" panose="020B0502020202020204" pitchFamily="34" charset="0"/>
              </a:rPr>
              <a:t>Paula Vicente</a:t>
            </a:r>
          </a:p>
          <a:p>
            <a:r>
              <a:rPr lang="pt-PT" sz="1600" dirty="0">
                <a:latin typeface="Century Gothic" panose="020B0502020202020204" pitchFamily="34" charset="0"/>
              </a:rPr>
              <a:t>paula.ferreira.vicente@iscte-iul.pt</a:t>
            </a:r>
            <a:endParaRPr lang="pt-PT" sz="900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504798" y="6647432"/>
            <a:ext cx="608867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4432" y="1226912"/>
            <a:ext cx="2075856" cy="810573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562382" y="9034157"/>
            <a:ext cx="3036070" cy="527660"/>
            <a:chOff x="504798" y="8961374"/>
            <a:chExt cx="3532805" cy="635616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7741" y="8961374"/>
              <a:ext cx="889862" cy="635616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04798" y="9069330"/>
              <a:ext cx="1311575" cy="419704"/>
            </a:xfrm>
            <a:prstGeom prst="rect">
              <a:avLst/>
            </a:prstGeom>
          </p:spPr>
        </p:pic>
        <p:pic>
          <p:nvPicPr>
            <p:cNvPr id="1026" name="Picture 2" descr="http://oficina.turbo.pt/wp-content/uploads/2012/11/TURBO-OFICINA-copy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5368" y="9069330"/>
              <a:ext cx="953378" cy="36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4"/>
          <p:cNvSpPr/>
          <p:nvPr/>
        </p:nvSpPr>
        <p:spPr>
          <a:xfrm>
            <a:off x="442451" y="8664825"/>
            <a:ext cx="3302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latin typeface="Montserrat" panose="00000500000000000000" pitchFamily="2" charset="0"/>
              </a:rPr>
              <a:t>Parceiros de Comunicação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504799" y="3184348"/>
            <a:ext cx="608867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m 14" descr="Uma imagem com portátil&#10;&#10;Descrição gerada automaticamente">
            <a:extLst>
              <a:ext uri="{FF2B5EF4-FFF2-40B4-BE49-F238E27FC236}">
                <a16:creationId xmlns:a16="http://schemas.microsoft.com/office/drawing/2014/main" id="{B42A55DE-118C-430D-AE80-1BA01D7E86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8378" y="895278"/>
            <a:ext cx="2463869" cy="1473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916950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63501</TotalTime>
  <Words>259</Words>
  <Application>Microsoft Office PowerPoint</Application>
  <PresentationFormat>A4 Paper (210x297 mm)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Montserrat</vt:lpstr>
      <vt:lpstr>Office Theme</vt:lpstr>
      <vt:lpstr>PowerPoint Presentation</vt:lpstr>
      <vt:lpstr>PowerPoint Presentation</vt:lpstr>
    </vt:vector>
  </TitlesOfParts>
  <Company>Impresa.DGSM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António Abrantes</dc:creator>
  <cp:lastModifiedBy>Adriana Ferro</cp:lastModifiedBy>
  <cp:revision>902</cp:revision>
  <cp:lastPrinted>2015-11-12T12:52:14Z</cp:lastPrinted>
  <dcterms:created xsi:type="dcterms:W3CDTF">2011-09-21T16:47:56Z</dcterms:created>
  <dcterms:modified xsi:type="dcterms:W3CDTF">2020-09-03T11:05:55Z</dcterms:modified>
</cp:coreProperties>
</file>